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256" r:id="rId2"/>
    <p:sldId id="396" r:id="rId3"/>
    <p:sldId id="397" r:id="rId4"/>
    <p:sldId id="398" r:id="rId5"/>
    <p:sldId id="399" r:id="rId6"/>
    <p:sldId id="404" r:id="rId7"/>
    <p:sldId id="407" r:id="rId8"/>
    <p:sldId id="406" r:id="rId9"/>
    <p:sldId id="403" r:id="rId10"/>
    <p:sldId id="416" r:id="rId11"/>
    <p:sldId id="408" r:id="rId12"/>
    <p:sldId id="409" r:id="rId13"/>
    <p:sldId id="410" r:id="rId14"/>
    <p:sldId id="411" r:id="rId15"/>
    <p:sldId id="413" r:id="rId16"/>
    <p:sldId id="41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110" d="100"/>
          <a:sy n="110" d="100"/>
        </p:scale>
        <p:origin x="-2028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Klepnutím lze upravit styly předlohy textu.</a:t>
            </a:r>
          </a:p>
          <a:p>
            <a:pPr lvl="1"/>
            <a:r>
              <a:rPr lang="en-US" noProof="0"/>
              <a:t>Druhá úroveň</a:t>
            </a:r>
          </a:p>
          <a:p>
            <a:pPr lvl="2"/>
            <a:r>
              <a:rPr lang="en-US" noProof="0"/>
              <a:t>Třetí úroveň</a:t>
            </a:r>
          </a:p>
          <a:p>
            <a:pPr lvl="3"/>
            <a:r>
              <a:rPr lang="en-US" noProof="0"/>
              <a:t>Čtvrtá úroveň</a:t>
            </a:r>
          </a:p>
          <a:p>
            <a:pPr lvl="4"/>
            <a:r>
              <a:rPr lang="en-US" noProof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/>
              <a:t>Klepnutím</a:t>
            </a:r>
            <a:r>
              <a:rPr lang="en-US" altLang="en-US" dirty="0"/>
              <a:t> </a:t>
            </a:r>
            <a:r>
              <a:rPr lang="en-US" altLang="en-US" dirty="0" err="1"/>
              <a:t>lze</a:t>
            </a:r>
            <a:r>
              <a:rPr lang="en-US" altLang="en-US" dirty="0"/>
              <a:t> </a:t>
            </a:r>
            <a:r>
              <a:rPr lang="en-US" altLang="en-US" dirty="0" err="1"/>
              <a:t>upravit</a:t>
            </a:r>
            <a:r>
              <a:rPr lang="en-US" altLang="en-US" dirty="0"/>
              <a:t> </a:t>
            </a:r>
            <a:r>
              <a:rPr lang="en-US" altLang="en-US" dirty="0" err="1"/>
              <a:t>styly</a:t>
            </a:r>
            <a:r>
              <a:rPr lang="en-US" altLang="en-US" dirty="0"/>
              <a:t> </a:t>
            </a:r>
            <a:r>
              <a:rPr lang="en-US" altLang="en-US" dirty="0" err="1"/>
              <a:t>předlohy</a:t>
            </a:r>
            <a:r>
              <a:rPr lang="en-US" altLang="en-US" dirty="0"/>
              <a:t> </a:t>
            </a:r>
            <a:r>
              <a:rPr lang="en-US" altLang="en-US" dirty="0" err="1"/>
              <a:t>textu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 err="1"/>
              <a:t>Druhá</a:t>
            </a:r>
            <a:r>
              <a:rPr lang="en-US" altLang="en-US" dirty="0"/>
              <a:t> </a:t>
            </a:r>
            <a:r>
              <a:rPr lang="en-US" altLang="en-US" dirty="0" err="1"/>
              <a:t>úroveň</a:t>
            </a:r>
            <a:endParaRPr lang="en-US" altLang="en-US" dirty="0"/>
          </a:p>
          <a:p>
            <a:pPr lvl="2"/>
            <a:r>
              <a:rPr lang="en-US" altLang="en-US" dirty="0" err="1"/>
              <a:t>Třetí</a:t>
            </a:r>
            <a:r>
              <a:rPr lang="en-US" altLang="en-US" dirty="0"/>
              <a:t> </a:t>
            </a:r>
            <a:r>
              <a:rPr lang="en-US" altLang="en-US" dirty="0" err="1"/>
              <a:t>úroveň</a:t>
            </a:r>
            <a:endParaRPr lang="en-US" altLang="en-US" dirty="0"/>
          </a:p>
          <a:p>
            <a:pPr lvl="3"/>
            <a:r>
              <a:rPr lang="en-US" altLang="en-US" dirty="0" err="1"/>
              <a:t>Čtvrtá</a:t>
            </a:r>
            <a:r>
              <a:rPr lang="en-US" altLang="en-US" dirty="0"/>
              <a:t> </a:t>
            </a:r>
            <a:r>
              <a:rPr lang="en-US" altLang="en-US" dirty="0" err="1"/>
              <a:t>úroveň</a:t>
            </a:r>
            <a:endParaRPr lang="en-US" altLang="en-US" dirty="0"/>
          </a:p>
          <a:p>
            <a:pPr lvl="4"/>
            <a:r>
              <a:rPr lang="en-US" altLang="en-US" dirty="0" err="1"/>
              <a:t>Pátá</a:t>
            </a:r>
            <a:r>
              <a:rPr lang="en-US" altLang="en-US" dirty="0"/>
              <a:t> </a:t>
            </a:r>
            <a:r>
              <a:rPr lang="en-US" altLang="en-US" dirty="0" err="1"/>
              <a:t>úroveň</a:t>
            </a:r>
            <a:endParaRPr lang="en-US" alt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-renderer.com/download" TargetMode="External"/><Relationship Id="rId2" Type="http://schemas.openxmlformats.org/officeDocument/2006/relationships/hyperlink" Target="https://www.autodesk.com/education/free-software/3ds-ma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-renderer.com/resources/tutorial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vermotion.org/" TargetMode="External"/><Relationship Id="rId2" Type="http://schemas.openxmlformats.org/officeDocument/2006/relationships/hyperlink" Target="https://corona-renderer.com/galle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rona-renderer.com/resources/materials" TargetMode="External"/><Relationship Id="rId4" Type="http://schemas.openxmlformats.org/officeDocument/2006/relationships/hyperlink" Target="https://www.turbosquid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8L4Lfem1uA" TargetMode="External"/><Relationship Id="rId2" Type="http://schemas.openxmlformats.org/officeDocument/2006/relationships/hyperlink" Target="https://www.youtube.com/watch?v=6l98ul6Xw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oSHF5kfeT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eri.io/" TargetMode="External"/><Relationship Id="rId2" Type="http://schemas.openxmlformats.org/officeDocument/2006/relationships/hyperlink" Target="https://www.youtube.com/watch?v=v4fZojsjGp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r-book.org/" TargetMode="External"/><Relationship Id="rId2" Type="http://schemas.openxmlformats.org/officeDocument/2006/relationships/hyperlink" Target="https://www.pb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ople.cs.kuleuven.be/~philip.dutre/GI/" TargetMode="External"/><Relationship Id="rId5" Type="http://schemas.openxmlformats.org/officeDocument/2006/relationships/hyperlink" Target="https://www.youtube.com/watch?v=e3ss_Ozb9Yg" TargetMode="External"/><Relationship Id="rId4" Type="http://schemas.openxmlformats.org/officeDocument/2006/relationships/hyperlink" Target="http://graphics.stanford.edu/papers/veach_thes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Computer Graphics III</a:t>
            </a:r>
            <a:br>
              <a:rPr lang="en-US" b="1" dirty="0"/>
            </a:br>
            <a:r>
              <a:rPr lang="en-US" b="1" dirty="0"/>
              <a:t>Winter Term 2018</a:t>
            </a:r>
            <a:br>
              <a:rPr lang="en-US" b="1" dirty="0"/>
            </a:br>
            <a:r>
              <a:rPr lang="en-US" b="1" dirty="0"/>
              <a:t>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/>
              <a:t>Jaroslav Křivánek, MFF UK</a:t>
            </a:r>
          </a:p>
          <a:p>
            <a:pPr eaLnBrk="1" hangingPunct="1"/>
            <a:r>
              <a:rPr lang="en-US" sz="2000" dirty="0">
                <a:hlinkClick r:id="rId2"/>
              </a:rPr>
              <a:t>Jaroslav.Krivanek@mff.cuni.cz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graphics classes (winter)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Computer graphics seminar</a:t>
            </a:r>
            <a:endParaRPr lang="cs-CZ" b="1" dirty="0"/>
          </a:p>
          <a:p>
            <a:pPr lvl="1"/>
            <a:r>
              <a:rPr lang="en-US" dirty="0"/>
              <a:t>0/2, NPGR005 (J. </a:t>
            </a:r>
            <a:r>
              <a:rPr lang="en-US" dirty="0" err="1"/>
              <a:t>Křivánek</a:t>
            </a:r>
            <a:r>
              <a:rPr lang="en-US" dirty="0"/>
              <a:t>)</a:t>
            </a:r>
          </a:p>
          <a:p>
            <a:r>
              <a:rPr lang="en-US" b="1" dirty="0"/>
              <a:t>Geometric modelling</a:t>
            </a:r>
            <a:endParaRPr lang="cs-CZ" b="1" dirty="0"/>
          </a:p>
          <a:p>
            <a:pPr lvl="1"/>
            <a:r>
              <a:rPr lang="en-US" dirty="0"/>
              <a:t>2/2, NPGR021 (Z. </a:t>
            </a:r>
            <a:r>
              <a:rPr lang="en-US" dirty="0" err="1"/>
              <a:t>Šír</a:t>
            </a:r>
            <a:r>
              <a:rPr lang="en-US" dirty="0"/>
              <a:t>)</a:t>
            </a:r>
          </a:p>
          <a:p>
            <a:r>
              <a:rPr lang="en-US" b="1" dirty="0"/>
              <a:t>Digital image processing</a:t>
            </a:r>
            <a:endParaRPr lang="cs-CZ" b="1" dirty="0"/>
          </a:p>
          <a:p>
            <a:pPr lvl="1"/>
            <a:r>
              <a:rPr lang="en-US" dirty="0"/>
              <a:t>3/0, NPGR002 (J. </a:t>
            </a:r>
            <a:r>
              <a:rPr lang="en-US" dirty="0" err="1"/>
              <a:t>Flusser</a:t>
            </a:r>
            <a:r>
              <a:rPr lang="en-US" dirty="0"/>
              <a:t>, ÚTIA AV ČR)</a:t>
            </a:r>
          </a:p>
          <a:p>
            <a:r>
              <a:rPr lang="en-US" b="1" dirty="0"/>
              <a:t>Autonomous robotics</a:t>
            </a:r>
            <a:endParaRPr lang="cs-CZ" b="1" dirty="0"/>
          </a:p>
          <a:p>
            <a:pPr lvl="1"/>
            <a:r>
              <a:rPr lang="en-US" dirty="0"/>
              <a:t>2/2, NPGR001 (</a:t>
            </a:r>
            <a:r>
              <a:rPr lang="en-US" dirty="0" err="1"/>
              <a:t>Václav</a:t>
            </a:r>
            <a:r>
              <a:rPr lang="en-US" dirty="0"/>
              <a:t> </a:t>
            </a:r>
            <a:r>
              <a:rPr lang="en-US" dirty="0" err="1"/>
              <a:t>Hlaváč</a:t>
            </a:r>
            <a:r>
              <a:rPr lang="en-US" dirty="0"/>
              <a:t>, CIIRC)</a:t>
            </a:r>
          </a:p>
          <a:p>
            <a:r>
              <a:rPr lang="en-US" b="1" dirty="0"/>
              <a:t>Machine learning in computer vision</a:t>
            </a:r>
            <a:endParaRPr lang="cs-CZ" b="1" dirty="0"/>
          </a:p>
          <a:p>
            <a:pPr lvl="1"/>
            <a:r>
              <a:rPr lang="en-US" dirty="0"/>
              <a:t>2/2, NPGR035 (Elena </a:t>
            </a:r>
            <a:r>
              <a:rPr lang="en-US" dirty="0" err="1"/>
              <a:t>Šikudová</a:t>
            </a:r>
            <a:r>
              <a:rPr lang="en-US" dirty="0"/>
              <a:t>)</a:t>
            </a:r>
          </a:p>
          <a:p>
            <a:r>
              <a:rPr lang="en-US" b="1" dirty="0"/>
              <a:t>Animation and graphics production</a:t>
            </a:r>
            <a:endParaRPr lang="cs-CZ" b="1" dirty="0"/>
          </a:p>
          <a:p>
            <a:pPr lvl="1"/>
            <a:r>
              <a:rPr lang="en-US" dirty="0"/>
              <a:t>1/1, NPGR039 (</a:t>
            </a:r>
            <a:r>
              <a:rPr lang="en-US" dirty="0" err="1"/>
              <a:t>Ondřej</a:t>
            </a:r>
            <a:r>
              <a:rPr lang="en-US" dirty="0"/>
              <a:t> </a:t>
            </a:r>
            <a:r>
              <a:rPr lang="en-US" dirty="0" err="1"/>
              <a:t>Javora</a:t>
            </a:r>
            <a:r>
              <a:rPr lang="en-US" dirty="0"/>
              <a:t>, FF UK)</a:t>
            </a:r>
          </a:p>
          <a:p>
            <a:r>
              <a:rPr lang="en-US" b="1" dirty="0"/>
              <a:t>Interactive 3D graphics on the web</a:t>
            </a:r>
            <a:endParaRPr lang="cs-CZ" b="1" dirty="0"/>
          </a:p>
          <a:p>
            <a:pPr lvl="1"/>
            <a:r>
              <a:rPr lang="en-US" dirty="0"/>
              <a:t>2/2, NPGR012 (</a:t>
            </a:r>
            <a:r>
              <a:rPr lang="en-US" dirty="0" err="1"/>
              <a:t>Jiří</a:t>
            </a:r>
            <a:r>
              <a:rPr lang="en-US" dirty="0"/>
              <a:t> </a:t>
            </a:r>
            <a:r>
              <a:rPr lang="en-US" dirty="0" err="1"/>
              <a:t>Žára</a:t>
            </a:r>
            <a:r>
              <a:rPr lang="en-US" dirty="0"/>
              <a:t>, FEL ČVUT)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876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ASSIGNMENT 1</a:t>
            </a:r>
            <a:br>
              <a:rPr lang="en-US" b="1" dirty="0"/>
            </a:br>
            <a:r>
              <a:rPr lang="en-US" b="1" dirty="0"/>
              <a:t>			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5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2 students may work together</a:t>
            </a:r>
          </a:p>
          <a:p>
            <a:r>
              <a:rPr lang="en-US" dirty="0"/>
              <a:t>10 pts for delivering the work</a:t>
            </a:r>
          </a:p>
          <a:p>
            <a:r>
              <a:rPr lang="en-US" dirty="0"/>
              <a:t>50% down for each week of delay</a:t>
            </a:r>
          </a:p>
          <a:p>
            <a:r>
              <a:rPr lang="en-US" dirty="0"/>
              <a:t>Extra points:</a:t>
            </a:r>
          </a:p>
          <a:p>
            <a:pPr lvl="1"/>
            <a:r>
              <a:rPr lang="en-US" dirty="0"/>
              <a:t>5 pts for the best rendering</a:t>
            </a:r>
          </a:p>
          <a:p>
            <a:pPr lvl="1"/>
            <a:r>
              <a:rPr lang="en-US" dirty="0"/>
              <a:t>4 for the 2</a:t>
            </a:r>
            <a:r>
              <a:rPr lang="en-US" baseline="30000" dirty="0"/>
              <a:t>nd</a:t>
            </a:r>
            <a:r>
              <a:rPr lang="en-US" dirty="0"/>
              <a:t> best</a:t>
            </a:r>
          </a:p>
          <a:p>
            <a:pPr lvl="1"/>
            <a:r>
              <a:rPr lang="en-US" dirty="0"/>
              <a:t>3 for the 3</a:t>
            </a:r>
            <a:r>
              <a:rPr lang="en-US" baseline="30000" dirty="0"/>
              <a:t>rd</a:t>
            </a:r>
            <a:r>
              <a:rPr lang="en-US" dirty="0"/>
              <a:t> best</a:t>
            </a:r>
          </a:p>
          <a:p>
            <a:pPr lvl="1"/>
            <a:r>
              <a:rPr lang="en-US" dirty="0"/>
              <a:t>2 for the 4</a:t>
            </a:r>
            <a:r>
              <a:rPr lang="en-US" baseline="30000" dirty="0"/>
              <a:t>th</a:t>
            </a:r>
            <a:r>
              <a:rPr lang="en-US" dirty="0"/>
              <a:t> best</a:t>
            </a:r>
          </a:p>
          <a:p>
            <a:pPr lvl="1"/>
            <a:r>
              <a:rPr lang="en-US" dirty="0"/>
              <a:t>1 for the 5</a:t>
            </a:r>
            <a:r>
              <a:rPr lang="en-US" baseline="30000" dirty="0"/>
              <a:t>th</a:t>
            </a:r>
            <a:r>
              <a:rPr lang="en-US" dirty="0"/>
              <a:t> best</a:t>
            </a:r>
          </a:p>
          <a:p>
            <a:r>
              <a:rPr lang="en-US" dirty="0"/>
              <a:t>Due date: </a:t>
            </a:r>
            <a:r>
              <a:rPr lang="en-US" b="1" dirty="0">
                <a:solidFill>
                  <a:srgbClr val="FF0000"/>
                </a:solidFill>
              </a:rPr>
              <a:t>Wed Oct 31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(at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practicals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874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3ds Max, </a:t>
            </a:r>
            <a:r>
              <a:rPr lang="en-US" dirty="0" err="1"/>
              <a:t>edu</a:t>
            </a:r>
            <a:r>
              <a:rPr lang="en-US" dirty="0"/>
              <a:t> version</a:t>
            </a:r>
          </a:p>
          <a:p>
            <a:pPr lvl="1"/>
            <a:r>
              <a:rPr lang="en-US" sz="2000" dirty="0">
                <a:hlinkClick r:id="rId2"/>
              </a:rPr>
              <a:t>https://www.autodesk.com/education/free-software/3ds-max</a:t>
            </a:r>
            <a:endParaRPr lang="en-US" sz="2000" dirty="0"/>
          </a:p>
          <a:p>
            <a:pPr lvl="1"/>
            <a:r>
              <a:rPr lang="en-US" dirty="0"/>
              <a:t>Lear basics of 3ds max from the </a:t>
            </a:r>
            <a:r>
              <a:rPr lang="en-US" dirty="0" err="1"/>
              <a:t>edu</a:t>
            </a:r>
            <a:r>
              <a:rPr lang="en-US" dirty="0"/>
              <a:t> videos shipped &amp; other online resources </a:t>
            </a:r>
          </a:p>
          <a:p>
            <a:r>
              <a:rPr lang="en-US" dirty="0"/>
              <a:t>Install demo version of Corona renderer</a:t>
            </a:r>
          </a:p>
          <a:p>
            <a:pPr lvl="1"/>
            <a:r>
              <a:rPr lang="en-US" dirty="0">
                <a:hlinkClick r:id="rId3"/>
              </a:rPr>
              <a:t>https://corona-renderer.com/download</a:t>
            </a:r>
            <a:endParaRPr lang="en-US" dirty="0"/>
          </a:p>
          <a:p>
            <a:pPr lvl="1"/>
            <a:r>
              <a:rPr lang="en-US" dirty="0"/>
              <a:t>Lean the basics of rendering with Corona</a:t>
            </a:r>
          </a:p>
          <a:p>
            <a:pPr lvl="2"/>
            <a:r>
              <a:rPr lang="en-US" dirty="0">
                <a:hlinkClick r:id="rId4"/>
              </a:rPr>
              <a:t>https://corona-renderer.com/resources/tutorials</a:t>
            </a:r>
            <a:endParaRPr lang="en-US" dirty="0"/>
          </a:p>
          <a:p>
            <a:r>
              <a:rPr lang="en-US" dirty="0"/>
              <a:t>(you may also use Cinema4D &amp; Corona for C4D)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803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Create &amp; render your own scene</a:t>
            </a:r>
          </a:p>
          <a:p>
            <a:pPr lvl="1"/>
            <a:r>
              <a:rPr lang="en-US" dirty="0"/>
              <a:t>Inspiration: </a:t>
            </a:r>
            <a:r>
              <a:rPr lang="en-US" dirty="0">
                <a:hlinkClick r:id="rId2"/>
              </a:rPr>
              <a:t>https://corona-renderer.com/gallery</a:t>
            </a:r>
            <a:endParaRPr lang="en-US" dirty="0"/>
          </a:p>
          <a:p>
            <a:pPr lvl="1"/>
            <a:r>
              <a:rPr lang="en-US" dirty="0"/>
              <a:t>Ok to download resources from 3</a:t>
            </a:r>
            <a:r>
              <a:rPr lang="en-US" baseline="30000" dirty="0"/>
              <a:t>rd</a:t>
            </a:r>
            <a:r>
              <a:rPr lang="en-US" dirty="0"/>
              <a:t> parties</a:t>
            </a:r>
          </a:p>
          <a:p>
            <a:pPr lvl="2"/>
            <a:r>
              <a:rPr lang="en-US" dirty="0">
                <a:hlinkClick r:id="rId3"/>
              </a:rPr>
              <a:t>https://evermotion.org/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https://www.turbosquid.com/</a:t>
            </a:r>
            <a:endParaRPr lang="en-US" dirty="0"/>
          </a:p>
          <a:p>
            <a:pPr lvl="1"/>
            <a:r>
              <a:rPr lang="en-US" dirty="0"/>
              <a:t>Ok to use Corona material library</a:t>
            </a:r>
          </a:p>
          <a:p>
            <a:pPr lvl="2"/>
            <a:r>
              <a:rPr lang="en-US" dirty="0"/>
              <a:t>Shipped with Corona 1.7+</a:t>
            </a:r>
          </a:p>
          <a:p>
            <a:pPr lvl="2"/>
            <a:r>
              <a:rPr lang="en-US" dirty="0"/>
              <a:t>Or download from: </a:t>
            </a:r>
            <a:br>
              <a:rPr lang="en-US" dirty="0"/>
            </a:br>
            <a:r>
              <a:rPr lang="en-US" dirty="0">
                <a:hlinkClick r:id="rId5"/>
              </a:rPr>
              <a:t>https://corona-renderer.com/resources/materials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739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 – requirements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a wide variety of </a:t>
            </a:r>
            <a:r>
              <a:rPr lang="en-US" b="1" dirty="0"/>
              <a:t>materials</a:t>
            </a:r>
            <a:r>
              <a:rPr lang="en-US" dirty="0"/>
              <a:t> (at least 10)</a:t>
            </a:r>
          </a:p>
          <a:p>
            <a:pPr lvl="1"/>
            <a:r>
              <a:rPr lang="en-US" dirty="0">
                <a:hlinkClick r:id="rId2"/>
              </a:rPr>
              <a:t>https://www.youtube.com/watch?v=6l98ul6XwDg</a:t>
            </a:r>
            <a:endParaRPr lang="en-US" dirty="0"/>
          </a:p>
          <a:p>
            <a:r>
              <a:rPr lang="en-US" b="1" dirty="0"/>
              <a:t>Lights: </a:t>
            </a:r>
            <a:r>
              <a:rPr lang="en-US" dirty="0"/>
              <a:t>Use all of the following: HDRI lighting, Corona sun, and a regular light</a:t>
            </a:r>
          </a:p>
          <a:p>
            <a:pPr lvl="1"/>
            <a:r>
              <a:rPr lang="en-US" dirty="0">
                <a:hlinkClick r:id="rId3"/>
              </a:rPr>
              <a:t>https://www.youtube.com/watch?v=y8L4Lfem1uA</a:t>
            </a:r>
            <a:endParaRPr lang="en-US" dirty="0"/>
          </a:p>
          <a:p>
            <a:r>
              <a:rPr lang="en-US" b="1" dirty="0"/>
              <a:t>Render elements</a:t>
            </a:r>
            <a:r>
              <a:rPr lang="en-US" dirty="0"/>
              <a:t>: break your rendering down to direct / indirect / diffuse / reflections elements (passes) so you see what contributions make up the final image</a:t>
            </a:r>
          </a:p>
          <a:p>
            <a:pPr lvl="1"/>
            <a:r>
              <a:rPr lang="en-US" dirty="0">
                <a:hlinkClick r:id="rId4"/>
              </a:rPr>
              <a:t>https://www.youtube.com/watch?v=loSHF5kfeTc</a:t>
            </a:r>
            <a:endParaRPr lang="en-US" dirty="0"/>
          </a:p>
          <a:p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3280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 – requirements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  <a:p>
            <a:r>
              <a:rPr lang="en-US" dirty="0"/>
              <a:t>Show the use of </a:t>
            </a:r>
            <a:r>
              <a:rPr lang="en-US" b="1" dirty="0" err="1"/>
              <a:t>denoising</a:t>
            </a:r>
            <a:endParaRPr lang="en-US" b="1" dirty="0"/>
          </a:p>
          <a:p>
            <a:pPr lvl="1"/>
            <a:r>
              <a:rPr lang="en-US" dirty="0">
                <a:hlinkClick r:id="rId2"/>
              </a:rPr>
              <a:t>https://www.youtube.com/watch?v=v4fZojsjGpQ</a:t>
            </a:r>
            <a:endParaRPr lang="en-US" dirty="0"/>
          </a:p>
          <a:p>
            <a:r>
              <a:rPr lang="en-US" dirty="0"/>
              <a:t>Figure out for yourself </a:t>
            </a:r>
            <a:r>
              <a:rPr lang="en-US" b="1" dirty="0"/>
              <a:t>what makes rendering slow</a:t>
            </a:r>
            <a:r>
              <a:rPr lang="en-US" dirty="0"/>
              <a:t> (what kind of material / light combinations, lights close to geometry etc.)</a:t>
            </a:r>
          </a:p>
          <a:p>
            <a:r>
              <a:rPr lang="en-US" dirty="0"/>
              <a:t>Assemble results into a HTML page, preferably using </a:t>
            </a:r>
            <a:r>
              <a:rPr lang="en-US" u="sng" dirty="0">
                <a:hlinkClick r:id="rId3"/>
              </a:rPr>
              <a:t>https://jeri.io/</a:t>
            </a:r>
            <a:r>
              <a:rPr lang="en-US" dirty="0"/>
              <a:t> (or other resources, since </a:t>
            </a:r>
            <a:r>
              <a:rPr lang="en-US" dirty="0" err="1"/>
              <a:t>jeri</a:t>
            </a:r>
            <a:r>
              <a:rPr lang="en-US" dirty="0"/>
              <a:t> needs a web server to run)</a:t>
            </a:r>
          </a:p>
          <a:p>
            <a:r>
              <a:rPr lang="en-US" dirty="0"/>
              <a:t>You will show the results at the </a:t>
            </a:r>
            <a:r>
              <a:rPr lang="en-US" dirty="0" err="1"/>
              <a:t>practicals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99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and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Advanced 3D computer </a:t>
            </a:r>
            <a:r>
              <a:rPr lang="en-US" b="1" dirty="0" smtClean="0"/>
              <a:t>graphics</a:t>
            </a:r>
          </a:p>
          <a:p>
            <a:pPr lvl="1"/>
            <a:r>
              <a:rPr lang="en-US" dirty="0"/>
              <a:t>Main </a:t>
            </a:r>
            <a:r>
              <a:rPr lang="en-US" dirty="0" smtClean="0"/>
              <a:t>topic: </a:t>
            </a:r>
          </a:p>
          <a:p>
            <a:pPr lvl="2"/>
            <a:r>
              <a:rPr lang="en-US" b="1" dirty="0" smtClean="0"/>
              <a:t>Realistic rendering and Monte Carlo methods</a:t>
            </a:r>
            <a:endParaRPr lang="cs-CZ" b="1" dirty="0" smtClean="0"/>
          </a:p>
          <a:p>
            <a:pPr lvl="1"/>
            <a:r>
              <a:rPr lang="en-US" dirty="0" smtClean="0"/>
              <a:t>Loosely </a:t>
            </a:r>
            <a:r>
              <a:rPr lang="en-US" dirty="0"/>
              <a:t>follows-up on </a:t>
            </a:r>
            <a:r>
              <a:rPr lang="en-US" i="1" dirty="0"/>
              <a:t>Computer Graphics </a:t>
            </a:r>
            <a:r>
              <a:rPr lang="cs-CZ" i="1" dirty="0"/>
              <a:t>II </a:t>
            </a:r>
            <a:r>
              <a:rPr lang="cs-CZ" dirty="0"/>
              <a:t>(NPGR004)</a:t>
            </a:r>
            <a:endParaRPr lang="en-US" dirty="0"/>
          </a:p>
          <a:p>
            <a:pPr lvl="1"/>
            <a:r>
              <a:rPr lang="en-US" dirty="0"/>
              <a:t>Assumes </a:t>
            </a:r>
            <a:r>
              <a:rPr lang="en-US" dirty="0" smtClean="0"/>
              <a:t>working knowledge </a:t>
            </a:r>
            <a:r>
              <a:rPr lang="en-US" dirty="0"/>
              <a:t>of </a:t>
            </a:r>
            <a:r>
              <a:rPr lang="en-US" dirty="0" smtClean="0"/>
              <a:t>basic computer graphics, rendering and specifically ray tracing. Background in linear algebra, integral calculus, and probability theory is also expected.</a:t>
            </a:r>
            <a:endParaRPr lang="cs-CZ" dirty="0"/>
          </a:p>
          <a:p>
            <a:r>
              <a:rPr lang="cs-CZ" b="1" dirty="0"/>
              <a:t>2/2 </a:t>
            </a:r>
            <a:r>
              <a:rPr lang="en-US" b="1" dirty="0"/>
              <a:t>C + Ex</a:t>
            </a:r>
            <a:endParaRPr lang="cs-CZ" b="1" dirty="0"/>
          </a:p>
          <a:p>
            <a:pPr lvl="1"/>
            <a:r>
              <a:rPr lang="en-US" dirty="0"/>
              <a:t>Lecture once a week</a:t>
            </a:r>
            <a:endParaRPr lang="cs-CZ" dirty="0"/>
          </a:p>
          <a:p>
            <a:pPr lvl="1"/>
            <a:r>
              <a:rPr lang="en-US" dirty="0"/>
              <a:t>Labs </a:t>
            </a:r>
            <a:r>
              <a:rPr lang="en-US" dirty="0" smtClean="0"/>
              <a:t>precede lecture in SW1</a:t>
            </a:r>
            <a:endParaRPr lang="en-US" dirty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overview</a:t>
            </a:r>
            <a:r>
              <a:rPr lang="cs-CZ" dirty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Physical and mathematical fundamentals of image synthesis</a:t>
            </a:r>
            <a:endParaRPr lang="cs-CZ" b="1" dirty="0"/>
          </a:p>
          <a:p>
            <a:pPr lvl="1"/>
            <a:r>
              <a:rPr lang="en-US" dirty="0"/>
              <a:t>Light, radiometry, light reflection, rendering equation.</a:t>
            </a:r>
          </a:p>
          <a:p>
            <a:endParaRPr lang="cs-CZ" dirty="0"/>
          </a:p>
          <a:p>
            <a:r>
              <a:rPr lang="cs-CZ" b="1" dirty="0"/>
              <a:t>Monte Carlo </a:t>
            </a:r>
            <a:r>
              <a:rPr lang="en-US" b="1" dirty="0"/>
              <a:t>integration</a:t>
            </a:r>
            <a:endParaRPr lang="cs-CZ" b="1" dirty="0"/>
          </a:p>
          <a:p>
            <a:pPr lvl="1"/>
            <a:r>
              <a:rPr lang="en-US" dirty="0"/>
              <a:t>Statistical estimators and their properties, variance reduction techniques, combined estimators.</a:t>
            </a:r>
            <a:endParaRPr lang="cs-CZ" dirty="0"/>
          </a:p>
          <a:p>
            <a:pPr lvl="1"/>
            <a:endParaRPr lang="cs-CZ" dirty="0"/>
          </a:p>
          <a:p>
            <a:r>
              <a:rPr lang="en-US" b="1" dirty="0"/>
              <a:t>Solution of the rendering equation via MC</a:t>
            </a:r>
            <a:endParaRPr lang="cs-CZ" b="1" dirty="0"/>
          </a:p>
          <a:p>
            <a:pPr lvl="1"/>
            <a:r>
              <a:rPr lang="en-US" dirty="0"/>
              <a:t>Path tracing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overview</a:t>
            </a:r>
            <a:r>
              <a:rPr lang="cs-CZ" dirty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Advanced image synthesis methods</a:t>
            </a:r>
            <a:endParaRPr lang="cs-CZ" b="1" dirty="0"/>
          </a:p>
          <a:p>
            <a:pPr lvl="1"/>
            <a:r>
              <a:rPr lang="en-US" dirty="0"/>
              <a:t>Bidirectional path tracing</a:t>
            </a:r>
            <a:r>
              <a:rPr lang="cs-CZ" dirty="0"/>
              <a:t>, </a:t>
            </a:r>
            <a:r>
              <a:rPr lang="en-US" dirty="0"/>
              <a:t>photon mapping</a:t>
            </a:r>
            <a:r>
              <a:rPr lang="cs-CZ" dirty="0"/>
              <a:t>, </a:t>
            </a:r>
            <a:r>
              <a:rPr lang="en-US" dirty="0"/>
              <a:t>irradiance</a:t>
            </a:r>
            <a:r>
              <a:rPr lang="cs-CZ" dirty="0"/>
              <a:t> </a:t>
            </a:r>
            <a:r>
              <a:rPr lang="en-US" dirty="0"/>
              <a:t>caching</a:t>
            </a:r>
            <a:r>
              <a:rPr lang="cs-CZ" dirty="0"/>
              <a:t>,</a:t>
            </a:r>
            <a:r>
              <a:rPr lang="en-US" dirty="0"/>
              <a:t> virtual point lights, Metropolis light transport, …</a:t>
            </a:r>
          </a:p>
          <a:p>
            <a:pPr lvl="1"/>
            <a:endParaRPr lang="en-US" dirty="0"/>
          </a:p>
          <a:p>
            <a:r>
              <a:rPr lang="en-US" b="1" dirty="0"/>
              <a:t>Volumetric rendering methods</a:t>
            </a:r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Pen-and-paper exercises on the material from lectures </a:t>
            </a:r>
            <a:r>
              <a:rPr lang="cs-CZ" dirty="0"/>
              <a:t>(</a:t>
            </a:r>
            <a:r>
              <a:rPr lang="en-US" dirty="0"/>
              <a:t>solution of problems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en-US" b="1" dirty="0"/>
              <a:t>Programming assignments or projects</a:t>
            </a:r>
          </a:p>
          <a:p>
            <a:pPr lvl="1"/>
            <a:r>
              <a:rPr lang="en-US" dirty="0"/>
              <a:t>you choose</a:t>
            </a:r>
          </a:p>
          <a:p>
            <a:endParaRPr lang="en-US" b="1" dirty="0"/>
          </a:p>
          <a:p>
            <a:r>
              <a:rPr lang="en-US" b="1" dirty="0"/>
              <a:t>Student’s presentation of scientific papers</a:t>
            </a:r>
            <a:endParaRPr lang="cs-CZ" dirty="0"/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r>
              <a:rPr lang="cs-CZ" dirty="0"/>
              <a:t> – </a:t>
            </a:r>
            <a:r>
              <a:rPr lang="en-US" dirty="0"/>
              <a:t>Points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en-US" b="1" dirty="0"/>
              <a:t>Programming assignments</a:t>
            </a:r>
          </a:p>
          <a:p>
            <a:pPr lvl="1"/>
            <a:r>
              <a:rPr lang="en-US" b="1" dirty="0"/>
              <a:t>Max 45 pts</a:t>
            </a:r>
            <a:r>
              <a:rPr lang="en-US" dirty="0"/>
              <a:t> altogether for the assignments</a:t>
            </a:r>
            <a:endParaRPr lang="cs-CZ" b="1" dirty="0"/>
          </a:p>
          <a:p>
            <a:pPr lvl="1"/>
            <a:r>
              <a:rPr lang="en-US" dirty="0"/>
              <a:t>Penalty of </a:t>
            </a:r>
            <a:r>
              <a:rPr lang="cs-CZ" dirty="0"/>
              <a:t>50% </a:t>
            </a:r>
            <a:r>
              <a:rPr lang="en-US" dirty="0"/>
              <a:t>pts for each week of delay in delivering any assignment</a:t>
            </a:r>
          </a:p>
          <a:p>
            <a:pPr lvl="1"/>
            <a:r>
              <a:rPr lang="en-US" dirty="0"/>
              <a:t>Extra points can be gained for extended assignments (max 10 pts)</a:t>
            </a:r>
          </a:p>
          <a:p>
            <a:pPr lvl="2"/>
            <a:r>
              <a:rPr lang="en-US" dirty="0"/>
              <a:t>Serves to compensate for loss of points</a:t>
            </a:r>
          </a:p>
          <a:p>
            <a:pPr lvl="2"/>
            <a:r>
              <a:rPr lang="en-US" dirty="0"/>
              <a:t>Altogether, </a:t>
            </a:r>
            <a:r>
              <a:rPr lang="en-US" b="1" dirty="0"/>
              <a:t>max 55 pts</a:t>
            </a:r>
            <a:r>
              <a:rPr lang="en-US" dirty="0"/>
              <a:t> from the assignments (including the extra points)</a:t>
            </a:r>
          </a:p>
          <a:p>
            <a:r>
              <a:rPr lang="en-US" b="1" dirty="0"/>
              <a:t>Paper presentation</a:t>
            </a:r>
          </a:p>
          <a:p>
            <a:pPr lvl="1"/>
            <a:r>
              <a:rPr lang="en-US" dirty="0"/>
              <a:t>Max 10 pts</a:t>
            </a:r>
          </a:p>
          <a:p>
            <a:r>
              <a:rPr lang="en-US" b="1" dirty="0"/>
              <a:t>Final oral exam</a:t>
            </a:r>
            <a:endParaRPr lang="cs-CZ" b="1" dirty="0"/>
          </a:p>
          <a:p>
            <a:pPr lvl="1"/>
            <a:r>
              <a:rPr lang="cs-CZ" dirty="0"/>
              <a:t>0 – </a:t>
            </a:r>
            <a:r>
              <a:rPr lang="en-US" dirty="0"/>
              <a:t>45</a:t>
            </a:r>
            <a:r>
              <a:rPr lang="cs-CZ" dirty="0"/>
              <a:t> </a:t>
            </a:r>
            <a:r>
              <a:rPr lang="en-US" dirty="0"/>
              <a:t>pts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(</a:t>
            </a:r>
            <a:r>
              <a:rPr lang="cs-CZ" dirty="0"/>
              <a:t>výborně</a:t>
            </a:r>
            <a:r>
              <a:rPr lang="en-US" dirty="0"/>
              <a:t>)</a:t>
            </a:r>
            <a:r>
              <a:rPr lang="cs-CZ" dirty="0"/>
              <a:t>		86 – 100 </a:t>
            </a:r>
            <a:r>
              <a:rPr lang="en-US" dirty="0"/>
              <a:t>pts</a:t>
            </a:r>
            <a:endParaRPr lang="cs-CZ" dirty="0"/>
          </a:p>
          <a:p>
            <a:r>
              <a:rPr lang="en-US" dirty="0"/>
              <a:t>2 (</a:t>
            </a:r>
            <a:r>
              <a:rPr lang="cs-CZ" dirty="0"/>
              <a:t>velmi dobře</a:t>
            </a:r>
            <a:r>
              <a:rPr lang="en-US" dirty="0"/>
              <a:t>)</a:t>
            </a:r>
            <a:r>
              <a:rPr lang="cs-CZ" dirty="0"/>
              <a:t>:	</a:t>
            </a:r>
            <a:r>
              <a:rPr lang="en-US" dirty="0"/>
              <a:t>	</a:t>
            </a:r>
            <a:r>
              <a:rPr lang="cs-CZ" dirty="0"/>
              <a:t>71 – 85 </a:t>
            </a:r>
            <a:r>
              <a:rPr lang="en-US" dirty="0"/>
              <a:t>pts</a:t>
            </a:r>
            <a:endParaRPr lang="cs-CZ" dirty="0"/>
          </a:p>
          <a:p>
            <a:r>
              <a:rPr lang="en-US" dirty="0"/>
              <a:t>3 (</a:t>
            </a:r>
            <a:r>
              <a:rPr lang="cs-CZ" dirty="0"/>
              <a:t>dobře</a:t>
            </a:r>
            <a:r>
              <a:rPr lang="en-US" dirty="0"/>
              <a:t>)</a:t>
            </a:r>
            <a:r>
              <a:rPr lang="cs-CZ" dirty="0"/>
              <a:t>:		</a:t>
            </a:r>
            <a:r>
              <a:rPr lang="en-US" dirty="0"/>
              <a:t>	</a:t>
            </a:r>
            <a:r>
              <a:rPr lang="cs-CZ" dirty="0"/>
              <a:t>51 – 70 </a:t>
            </a:r>
            <a:r>
              <a:rPr lang="en-US" dirty="0"/>
              <a:t>pts</a:t>
            </a:r>
            <a:endParaRPr lang="cs-CZ" dirty="0"/>
          </a:p>
          <a:p>
            <a:r>
              <a:rPr lang="en-US" dirty="0"/>
              <a:t>4 (Fail, </a:t>
            </a:r>
            <a:r>
              <a:rPr lang="cs-CZ" dirty="0"/>
              <a:t>nevyhověl</a:t>
            </a:r>
            <a:r>
              <a:rPr lang="en-US" dirty="0"/>
              <a:t>/a)</a:t>
            </a:r>
            <a:r>
              <a:rPr lang="cs-CZ" dirty="0"/>
              <a:t>:</a:t>
            </a:r>
            <a:r>
              <a:rPr lang="en-US" dirty="0"/>
              <a:t>	</a:t>
            </a:r>
            <a:r>
              <a:rPr lang="cs-CZ" dirty="0"/>
              <a:t>0 – 50 </a:t>
            </a:r>
            <a:r>
              <a:rPr lang="en-US" dirty="0"/>
              <a:t>pts</a:t>
            </a:r>
            <a:endParaRPr lang="cs-CZ" dirty="0"/>
          </a:p>
          <a:p>
            <a:endParaRPr lang="cs-CZ" dirty="0"/>
          </a:p>
          <a:p>
            <a:r>
              <a:rPr lang="en-US" dirty="0"/>
              <a:t>In order to pass, students must obtain </a:t>
            </a:r>
            <a:r>
              <a:rPr lang="en-US" b="1" dirty="0"/>
              <a:t>at least </a:t>
            </a:r>
            <a:r>
              <a:rPr lang="cs-CZ" b="1" dirty="0"/>
              <a:t>50</a:t>
            </a:r>
            <a:r>
              <a:rPr lang="en-US" b="1" dirty="0"/>
              <a:t>% of points for each item</a:t>
            </a:r>
            <a:r>
              <a:rPr lang="en-US" dirty="0"/>
              <a:t> on the previous slide </a:t>
            </a:r>
            <a:r>
              <a:rPr lang="cs-CZ" dirty="0"/>
              <a:t>(</a:t>
            </a:r>
            <a:r>
              <a:rPr lang="en-US" dirty="0"/>
              <a:t>including the final oral exam</a:t>
            </a:r>
            <a:r>
              <a:rPr lang="cs-CZ" dirty="0"/>
              <a:t>)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Oral</a:t>
            </a:r>
          </a:p>
          <a:p>
            <a:r>
              <a:rPr lang="en-US" b="1" dirty="0"/>
              <a:t>Three questions</a:t>
            </a:r>
            <a:r>
              <a:rPr lang="en-US" dirty="0"/>
              <a:t> in total</a:t>
            </a:r>
          </a:p>
          <a:p>
            <a:pPr lvl="1"/>
            <a:r>
              <a:rPr lang="en-US" b="1" dirty="0"/>
              <a:t>Two questions</a:t>
            </a:r>
            <a:r>
              <a:rPr lang="en-US" dirty="0"/>
              <a:t> on the material covered in the lectures</a:t>
            </a:r>
          </a:p>
          <a:p>
            <a:pPr lvl="2"/>
            <a:r>
              <a:rPr lang="en-US" dirty="0"/>
              <a:t>Randomly selected from a list posted on the class web page</a:t>
            </a:r>
          </a:p>
          <a:p>
            <a:pPr lvl="1"/>
            <a:r>
              <a:rPr lang="en-US" b="1" dirty="0"/>
              <a:t>One question</a:t>
            </a:r>
            <a:r>
              <a:rPr lang="en-US" dirty="0"/>
              <a:t> = discussion of a scientific paper</a:t>
            </a:r>
            <a:endParaRPr lang="cs-CZ" dirty="0"/>
          </a:p>
          <a:p>
            <a:pPr marL="1163637" lvl="2" indent="-457200">
              <a:buFont typeface="+mj-lt"/>
              <a:buAutoNum type="alphaLcParenR"/>
            </a:pPr>
            <a:r>
              <a:rPr lang="en-US" dirty="0"/>
              <a:t>Students choose three papers during semester</a:t>
            </a:r>
          </a:p>
          <a:p>
            <a:pPr lvl="3"/>
            <a:r>
              <a:rPr lang="en-US" dirty="0"/>
              <a:t>The paper topic should be related to realistic rendering</a:t>
            </a:r>
            <a:endParaRPr lang="cs-CZ" dirty="0"/>
          </a:p>
          <a:p>
            <a:pPr lvl="3"/>
            <a:r>
              <a:rPr lang="en-US" dirty="0"/>
              <a:t>Great source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http://kesen.realtimerendering.com/</a:t>
            </a:r>
            <a:endParaRPr lang="en-US" dirty="0"/>
          </a:p>
          <a:p>
            <a:pPr marL="1163637" lvl="2" indent="-457200">
              <a:buFont typeface="+mj-lt"/>
              <a:buAutoNum type="alphaLcParenR"/>
            </a:pPr>
            <a:r>
              <a:rPr lang="en-US" dirty="0"/>
              <a:t>I approve the students’ paper choice</a:t>
            </a:r>
          </a:p>
          <a:p>
            <a:pPr marL="1163637" lvl="2" indent="-457200">
              <a:buFont typeface="+mj-lt"/>
              <a:buAutoNum type="alphaLcParenR"/>
            </a:pPr>
            <a:r>
              <a:rPr lang="en-US" dirty="0"/>
              <a:t>At the exam, I pick one of the three and the student explains what the paper is about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sz="2200" dirty="0"/>
              <a:t>M. </a:t>
            </a:r>
            <a:r>
              <a:rPr lang="cs-CZ" sz="2200" dirty="0" err="1"/>
              <a:t>Pharr</a:t>
            </a:r>
            <a:r>
              <a:rPr lang="cs-CZ" sz="2200" dirty="0"/>
              <a:t>, </a:t>
            </a:r>
            <a:r>
              <a:rPr lang="en-US" sz="2200" dirty="0"/>
              <a:t>W. </a:t>
            </a:r>
            <a:r>
              <a:rPr lang="en-US" sz="2200" dirty="0" err="1"/>
              <a:t>Jakob</a:t>
            </a:r>
            <a:r>
              <a:rPr lang="en-US" sz="2200" dirty="0"/>
              <a:t>, </a:t>
            </a:r>
            <a:r>
              <a:rPr lang="cs-CZ" sz="2200" dirty="0"/>
              <a:t>G. </a:t>
            </a:r>
            <a:r>
              <a:rPr lang="cs-CZ" sz="2200" dirty="0" err="1"/>
              <a:t>Humphreys</a:t>
            </a:r>
            <a:r>
              <a:rPr lang="cs-CZ" sz="2200" dirty="0"/>
              <a:t>: </a:t>
            </a:r>
            <a:r>
              <a:rPr lang="cs-CZ" sz="2200" i="1" dirty="0" err="1"/>
              <a:t>Physically-based</a:t>
            </a:r>
            <a:r>
              <a:rPr lang="cs-CZ" sz="2200" i="1" dirty="0"/>
              <a:t> </a:t>
            </a:r>
            <a:r>
              <a:rPr lang="cs-CZ" sz="2200" i="1" dirty="0" err="1"/>
              <a:t>Rendering</a:t>
            </a:r>
            <a:r>
              <a:rPr lang="cs-CZ" sz="2200" i="1" dirty="0"/>
              <a:t>: </a:t>
            </a:r>
            <a:r>
              <a:rPr lang="cs-CZ" sz="2200" i="1" dirty="0" err="1"/>
              <a:t>From</a:t>
            </a:r>
            <a:r>
              <a:rPr lang="cs-CZ" sz="2200" i="1" dirty="0"/>
              <a:t> </a:t>
            </a:r>
            <a:r>
              <a:rPr lang="cs-CZ" sz="2200" i="1" dirty="0" err="1"/>
              <a:t>Theory</a:t>
            </a:r>
            <a:r>
              <a:rPr lang="cs-CZ" sz="2200" i="1" dirty="0"/>
              <a:t> to </a:t>
            </a:r>
            <a:r>
              <a:rPr lang="cs-CZ" sz="2200" i="1" dirty="0" err="1"/>
              <a:t>Implementation</a:t>
            </a:r>
            <a:r>
              <a:rPr lang="cs-CZ" sz="2200" dirty="0"/>
              <a:t>, </a:t>
            </a:r>
            <a:r>
              <a:rPr lang="en-US" sz="2200" dirty="0"/>
              <a:t>3</a:t>
            </a:r>
            <a:r>
              <a:rPr lang="en-US" sz="2200" baseline="30000" dirty="0"/>
              <a:t>rd</a:t>
            </a:r>
            <a:r>
              <a:rPr lang="en-US" sz="2200" dirty="0"/>
              <a:t> </a:t>
            </a:r>
            <a:r>
              <a:rPr lang="cs-CZ" sz="2200" dirty="0"/>
              <a:t> </a:t>
            </a:r>
            <a:r>
              <a:rPr lang="cs-CZ" sz="2200" dirty="0" err="1"/>
              <a:t>ed</a:t>
            </a:r>
            <a:r>
              <a:rPr lang="cs-CZ" sz="2200" dirty="0"/>
              <a:t>. Morgan Kaufmann, 201</a:t>
            </a:r>
            <a:r>
              <a:rPr lang="en-US" sz="2200" dirty="0"/>
              <a:t>6</a:t>
            </a:r>
            <a:r>
              <a:rPr lang="cs-CZ" sz="2200" dirty="0"/>
              <a:t>. </a:t>
            </a:r>
            <a:r>
              <a:rPr lang="en-US" sz="2200" dirty="0"/>
              <a:t>[</a:t>
            </a:r>
            <a:r>
              <a:rPr lang="en-US" sz="2200" dirty="0">
                <a:hlinkClick r:id="rId2"/>
              </a:rPr>
              <a:t>https://www.pbrt.org/</a:t>
            </a:r>
            <a:r>
              <a:rPr lang="en-US" sz="2200" dirty="0"/>
              <a:t>]</a:t>
            </a:r>
          </a:p>
          <a:p>
            <a:pPr lvl="1"/>
            <a:r>
              <a:rPr lang="en-US" sz="2000" dirty="0"/>
              <a:t>Everything you ever wanted to know about </a:t>
            </a:r>
            <a:r>
              <a:rPr lang="en-US" sz="2000" u="sng" dirty="0"/>
              <a:t>implementing</a:t>
            </a:r>
            <a:r>
              <a:rPr lang="en-US" sz="2000" dirty="0"/>
              <a:t> a  physically-based </a:t>
            </a:r>
            <a:r>
              <a:rPr lang="en-US" sz="2000" dirty="0" smtClean="0"/>
              <a:t>renderer. </a:t>
            </a:r>
            <a:r>
              <a:rPr lang="en-US" sz="2000" dirty="0" smtClean="0">
                <a:hlinkClick r:id="rId3"/>
              </a:rPr>
              <a:t>The book can be browsed online</a:t>
            </a:r>
            <a:r>
              <a:rPr lang="en-US" sz="2000" dirty="0" smtClean="0"/>
              <a:t>.</a:t>
            </a:r>
            <a:endParaRPr lang="cs-CZ" sz="2000" dirty="0"/>
          </a:p>
          <a:p>
            <a:endParaRPr lang="en-US" sz="2200" dirty="0"/>
          </a:p>
          <a:p>
            <a:r>
              <a:rPr lang="cs-CZ" sz="2200" dirty="0"/>
              <a:t>E. </a:t>
            </a:r>
            <a:r>
              <a:rPr lang="cs-CZ" sz="2200" dirty="0" err="1"/>
              <a:t>Veach</a:t>
            </a:r>
            <a:r>
              <a:rPr lang="cs-CZ" sz="2200" dirty="0"/>
              <a:t>: </a:t>
            </a:r>
            <a:r>
              <a:rPr lang="cs-CZ" sz="2200" i="1" dirty="0"/>
              <a:t>Robust Monte Carlo </a:t>
            </a:r>
            <a:r>
              <a:rPr lang="cs-CZ" sz="2200" i="1" dirty="0" err="1"/>
              <a:t>Methods</a:t>
            </a:r>
            <a:r>
              <a:rPr lang="cs-CZ" sz="2200" i="1" dirty="0"/>
              <a:t> </a:t>
            </a:r>
            <a:r>
              <a:rPr lang="cs-CZ" sz="2200" i="1" dirty="0" err="1"/>
              <a:t>for</a:t>
            </a:r>
            <a:r>
              <a:rPr lang="cs-CZ" sz="2200" i="1" dirty="0"/>
              <a:t> </a:t>
            </a:r>
            <a:r>
              <a:rPr lang="cs-CZ" sz="2200" i="1" dirty="0" err="1"/>
              <a:t>Light</a:t>
            </a:r>
            <a:r>
              <a:rPr lang="cs-CZ" sz="2200" i="1" dirty="0"/>
              <a:t> Transport </a:t>
            </a:r>
            <a:r>
              <a:rPr lang="cs-CZ" sz="2200" i="1" dirty="0" err="1"/>
              <a:t>simulation</a:t>
            </a:r>
            <a:r>
              <a:rPr lang="cs-CZ" sz="2200" dirty="0"/>
              <a:t>, Ph.D. Thesis, </a:t>
            </a:r>
            <a:r>
              <a:rPr lang="cs-CZ" sz="2200" dirty="0" err="1"/>
              <a:t>Stanfor</a:t>
            </a:r>
            <a:r>
              <a:rPr lang="en-US" sz="2200" dirty="0"/>
              <a:t>d</a:t>
            </a:r>
            <a:r>
              <a:rPr lang="cs-CZ" sz="2200" dirty="0"/>
              <a:t> University, 1998.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[Thesis: </a:t>
            </a:r>
            <a:r>
              <a:rPr lang="en-US" sz="2200" dirty="0">
                <a:hlinkClick r:id="rId4"/>
              </a:rPr>
              <a:t>http://graphics.stanford.edu/papers/veach_thesis/</a:t>
            </a:r>
            <a:r>
              <a:rPr lang="en-US" sz="2200" dirty="0"/>
              <a:t>]</a:t>
            </a:r>
            <a:br>
              <a:rPr lang="en-US" sz="2200" dirty="0"/>
            </a:br>
            <a:r>
              <a:rPr lang="en-US" sz="2200" dirty="0"/>
              <a:t>[Tech Award: </a:t>
            </a:r>
            <a:r>
              <a:rPr lang="en-US" sz="2200" dirty="0">
                <a:hlinkClick r:id="rId5"/>
              </a:rPr>
              <a:t>https://www.youtube.com/watch?v=e3ss_Ozb9Yg</a:t>
            </a:r>
            <a:r>
              <a:rPr lang="en-US" sz="2200" dirty="0"/>
              <a:t>]</a:t>
            </a:r>
          </a:p>
          <a:p>
            <a:pPr lvl="1"/>
            <a:r>
              <a:rPr lang="en-US" sz="2000" dirty="0"/>
              <a:t>Everything you ever wanted to know about the </a:t>
            </a:r>
            <a:r>
              <a:rPr lang="en-US" sz="2000" u="sng" dirty="0"/>
              <a:t>theory</a:t>
            </a:r>
            <a:r>
              <a:rPr lang="en-US" sz="2000" dirty="0"/>
              <a:t> of light transport</a:t>
            </a:r>
          </a:p>
          <a:p>
            <a:endParaRPr lang="en-US" sz="2200" dirty="0"/>
          </a:p>
          <a:p>
            <a:r>
              <a:rPr lang="en-US" sz="2200" dirty="0"/>
              <a:t>M. Cohen, J. Wallace: </a:t>
            </a:r>
            <a:r>
              <a:rPr lang="en-US" sz="2200" i="1" dirty="0" err="1"/>
              <a:t>Radiosity</a:t>
            </a:r>
            <a:r>
              <a:rPr lang="en-US" sz="2200" i="1" dirty="0"/>
              <a:t> and Realistic Image Synthesis</a:t>
            </a:r>
            <a:r>
              <a:rPr lang="en-US" sz="2200" dirty="0"/>
              <a:t>, Academic Press, 1993</a:t>
            </a:r>
            <a:r>
              <a:rPr lang="cs-CZ" sz="2200" dirty="0"/>
              <a:t>. (</a:t>
            </a:r>
            <a:r>
              <a:rPr lang="en-US" sz="2200" dirty="0"/>
              <a:t>Chapter</a:t>
            </a:r>
            <a:r>
              <a:rPr lang="cs-CZ" sz="2200" dirty="0"/>
              <a:t> 1-2)</a:t>
            </a:r>
            <a:endParaRPr lang="en-US" sz="2200" dirty="0"/>
          </a:p>
          <a:p>
            <a:pPr lvl="1"/>
            <a:r>
              <a:rPr lang="en-US" sz="2000" dirty="0"/>
              <a:t>Chapters 1 and 2 give a good intro to radiometry and photometry.</a:t>
            </a:r>
          </a:p>
          <a:p>
            <a:endParaRPr lang="en-US" sz="2200" dirty="0"/>
          </a:p>
          <a:p>
            <a:r>
              <a:rPr lang="en-US" sz="2200" dirty="0"/>
              <a:t>P. </a:t>
            </a:r>
            <a:r>
              <a:rPr lang="en-US" sz="2200" dirty="0" err="1"/>
              <a:t>Dutr</a:t>
            </a:r>
            <a:r>
              <a:rPr lang="cs-CZ" sz="2200" dirty="0"/>
              <a:t>é, </a:t>
            </a:r>
            <a:r>
              <a:rPr lang="cs-CZ" sz="2200" dirty="0" err="1"/>
              <a:t>Global</a:t>
            </a:r>
            <a:r>
              <a:rPr lang="cs-CZ" sz="2200" dirty="0"/>
              <a:t> </a:t>
            </a:r>
            <a:r>
              <a:rPr lang="cs-CZ" sz="2200" dirty="0" err="1"/>
              <a:t>Illumination</a:t>
            </a:r>
            <a:r>
              <a:rPr lang="cs-CZ" sz="2200" dirty="0"/>
              <a:t> </a:t>
            </a:r>
            <a:r>
              <a:rPr lang="cs-CZ" sz="2200" dirty="0" err="1"/>
              <a:t>Compendium</a:t>
            </a:r>
            <a:r>
              <a:rPr lang="cs-CZ" sz="2200" dirty="0"/>
              <a:t>, </a:t>
            </a:r>
            <a:r>
              <a:rPr lang="en-US" sz="2200" dirty="0"/>
              <a:t>[</a:t>
            </a:r>
            <a:r>
              <a:rPr lang="cs-CZ" sz="2200" dirty="0">
                <a:hlinkClick r:id="rId6"/>
              </a:rPr>
              <a:t>http://people.cs.kuleuven.be/~philip.dutre/GI/</a:t>
            </a:r>
            <a:r>
              <a:rPr lang="en-US" sz="2200" dirty="0"/>
              <a:t>]</a:t>
            </a:r>
          </a:p>
          <a:p>
            <a:pPr lvl="1"/>
            <a:r>
              <a:rPr lang="en-US" sz="2000" dirty="0"/>
              <a:t>Compendium of useful formulas for implementing  a physically-based renderer.</a:t>
            </a:r>
            <a:endParaRPr lang="cs-CZ" sz="20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 J. Křivánek 2018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4139</TotalTime>
  <Words>939</Words>
  <Application>Microsoft Office PowerPoint</Application>
  <PresentationFormat>Předvádění na obrazovce (4:3)</PresentationFormat>
  <Paragraphs>151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Hrany</vt:lpstr>
      <vt:lpstr>Computer Graphics III Winter Term 2018 Organization</vt:lpstr>
      <vt:lpstr>Contents and form</vt:lpstr>
      <vt:lpstr>Lecture overview 1/2</vt:lpstr>
      <vt:lpstr>Lecture overview 2/2</vt:lpstr>
      <vt:lpstr>Labs</vt:lpstr>
      <vt:lpstr>Evaluation – Points</vt:lpstr>
      <vt:lpstr>Evaluation</vt:lpstr>
      <vt:lpstr>Final examination</vt:lpstr>
      <vt:lpstr>Literature</vt:lpstr>
      <vt:lpstr>Further graphics classes (winter)</vt:lpstr>
      <vt:lpstr>ASSIGNMENT 1    </vt:lpstr>
      <vt:lpstr>Assignment 1</vt:lpstr>
      <vt:lpstr>Assignment 1</vt:lpstr>
      <vt:lpstr>Assignment 1</vt:lpstr>
      <vt:lpstr>Assignment 1 – requirements</vt:lpstr>
      <vt:lpstr>Assignment 1 – requirements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</dc:title>
  <dc:creator>Jaroslav Křivánek</dc:creator>
  <cp:lastModifiedBy>jarda</cp:lastModifiedBy>
  <cp:revision>2741</cp:revision>
  <dcterms:created xsi:type="dcterms:W3CDTF">2006-11-17T09:10:54Z</dcterms:created>
  <dcterms:modified xsi:type="dcterms:W3CDTF">2018-10-29T10:52:01Z</dcterms:modified>
</cp:coreProperties>
</file>